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9"/>
  </p:notesMasterIdLst>
  <p:sldIdLst>
    <p:sldId id="256" r:id="rId2"/>
    <p:sldId id="302" r:id="rId3"/>
    <p:sldId id="298" r:id="rId4"/>
    <p:sldId id="258" r:id="rId5"/>
    <p:sldId id="259" r:id="rId6"/>
    <p:sldId id="260" r:id="rId7"/>
    <p:sldId id="287" r:id="rId8"/>
    <p:sldId id="261" r:id="rId9"/>
    <p:sldId id="300" r:id="rId10"/>
    <p:sldId id="262" r:id="rId11"/>
    <p:sldId id="301" r:id="rId12"/>
    <p:sldId id="291" r:id="rId13"/>
    <p:sldId id="288" r:id="rId14"/>
    <p:sldId id="289" r:id="rId15"/>
    <p:sldId id="264" r:id="rId16"/>
    <p:sldId id="266" r:id="rId17"/>
    <p:sldId id="290" r:id="rId18"/>
    <p:sldId id="267" r:id="rId19"/>
    <p:sldId id="292" r:id="rId20"/>
    <p:sldId id="307" r:id="rId21"/>
    <p:sldId id="304" r:id="rId22"/>
    <p:sldId id="305" r:id="rId23"/>
    <p:sldId id="306" r:id="rId24"/>
    <p:sldId id="269" r:id="rId25"/>
    <p:sldId id="270" r:id="rId26"/>
    <p:sldId id="272" r:id="rId27"/>
    <p:sldId id="297" r:id="rId28"/>
  </p:sldIdLst>
  <p:sldSz cx="9144000" cy="5143500" type="screen16x9"/>
  <p:notesSz cx="6858000" cy="9144000"/>
  <p:embeddedFontLst>
    <p:embeddedFont>
      <p:font typeface="Poppins" panose="020B0604020202020204" charset="0"/>
      <p:regular r:id="rId30"/>
      <p:bold r:id="rId31"/>
      <p:italic r:id="rId32"/>
      <p:boldItalic r:id="rId33"/>
    </p:embeddedFont>
    <p:embeddedFont>
      <p:font typeface="Source Code Pro" panose="020B0604020202020204" charset="0"/>
      <p:regular r:id="rId34"/>
      <p:bold r:id="rId35"/>
      <p:italic r:id="rId36"/>
      <p:boldItalic r:id="rId37"/>
    </p:embeddedFont>
    <p:embeddedFont>
      <p:font typeface="IBM Plex Mono" panose="020B0604020202020204" charset="0"/>
      <p:regular r:id="rId38"/>
      <p:bold r:id="rId39"/>
      <p:italic r:id="rId40"/>
      <p:boldItalic r:id="rId41"/>
    </p:embeddedFont>
    <p:embeddedFont>
      <p:font typeface="PT Sans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118724-434E-4CF8-8C86-D571FA2A0C4F}">
  <a:tblStyle styleId="{8B118724-434E-4CF8-8C86-D571FA2A0C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98045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04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484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539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035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103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029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827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084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49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642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4ed99bf1a4_0_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24ed99bf1a4_0_1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87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081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4ed99bf1a4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4ed99bf1a4_0_1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581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872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84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866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435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748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987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530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77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8" name="Google Shape;1268;p28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0" name="Google Shape;1270;p28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9" r:id="rId7"/>
    <p:sldLayoutId id="2147483660" r:id="rId8"/>
    <p:sldLayoutId id="2147483665" r:id="rId9"/>
    <p:sldLayoutId id="2147483672" r:id="rId10"/>
    <p:sldLayoutId id="2147483673" r:id="rId11"/>
    <p:sldLayoutId id="2147483674" r:id="rId12"/>
    <p:sldLayoutId id="2147483676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subTitle" idx="1"/>
          </p:nvPr>
        </p:nvSpPr>
        <p:spPr>
          <a:xfrm>
            <a:off x="852487" y="2319428"/>
            <a:ext cx="6245693" cy="664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Machine Learning-Powered Early Intervention</a:t>
            </a:r>
            <a:endParaRPr dirty="0"/>
          </a:p>
        </p:txBody>
      </p:sp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1029785" y="542487"/>
            <a:ext cx="6832655" cy="1622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Student Dropout Prediction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29785" y="2083169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14"/>
          <p:cNvSpPr txBox="1"/>
          <p:nvPr/>
        </p:nvSpPr>
        <p:spPr>
          <a:xfrm>
            <a:off x="1462905" y="3269610"/>
            <a:ext cx="5603873" cy="34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646"/>
              </a:lnSpc>
            </a:pPr>
            <a:r>
              <a:rPr lang="en-US" sz="2646" dirty="0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Presented by:  Alaa Wafiek</a:t>
            </a:r>
          </a:p>
        </p:txBody>
      </p:sp>
      <p:sp>
        <p:nvSpPr>
          <p:cNvPr id="28" name="TextBox 15"/>
          <p:cNvSpPr txBox="1"/>
          <p:nvPr/>
        </p:nvSpPr>
        <p:spPr>
          <a:xfrm>
            <a:off x="363557" y="3628477"/>
            <a:ext cx="5584547" cy="35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722"/>
              </a:lnSpc>
            </a:pPr>
            <a:r>
              <a:rPr lang="en-US" sz="2722" dirty="0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Instructor : </a:t>
            </a:r>
            <a:r>
              <a:rPr lang="en-US" sz="2722" dirty="0" err="1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Donia</a:t>
            </a:r>
            <a:r>
              <a:rPr lang="en-US" sz="2722" dirty="0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22" dirty="0" err="1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Ghars</a:t>
            </a:r>
            <a:r>
              <a:rPr lang="en-US" sz="2722" dirty="0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22" dirty="0" err="1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Aldin</a:t>
            </a:r>
            <a:endParaRPr lang="en-US" sz="2722" dirty="0">
              <a:solidFill>
                <a:schemeClr val="bg2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Preprocessing</a:t>
            </a:r>
            <a:endParaRPr dirty="0"/>
          </a:p>
        </p:txBody>
      </p:sp>
      <p:sp>
        <p:nvSpPr>
          <p:cNvPr id="4" name="Subtitle 3"/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720000" y="1346022"/>
            <a:ext cx="542538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One-Hot Encoding (multi-class)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Binary encoding (Yes/No)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Outliers: Absences capped at 95th percentile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Train/Test: Stratified Split 80/20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88" y="2546351"/>
            <a:ext cx="7144512" cy="2332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1"/>
          <p:cNvSpPr txBox="1">
            <a:spLocks noGrp="1"/>
          </p:cNvSpPr>
          <p:nvPr>
            <p:ph type="title"/>
          </p:nvPr>
        </p:nvSpPr>
        <p:spPr>
          <a:xfrm>
            <a:off x="669994" y="6307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Preprocessing</a:t>
            </a:r>
            <a:endParaRPr dirty="0"/>
          </a:p>
        </p:txBody>
      </p:sp>
      <p:sp>
        <p:nvSpPr>
          <p:cNvPr id="5" name="Google Shape;1634;p41"/>
          <p:cNvSpPr txBox="1">
            <a:spLocks/>
          </p:cNvSpPr>
          <p:nvPr/>
        </p:nvSpPr>
        <p:spPr>
          <a:xfrm>
            <a:off x="778383" y="1332291"/>
            <a:ext cx="4300539" cy="96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sz="2400" u="sng" dirty="0" smtClean="0"/>
              <a:t>Encoding and outliers Handling</a:t>
            </a:r>
            <a:endParaRPr lang="en-US" sz="2400" u="sng" dirty="0"/>
          </a:p>
        </p:txBody>
      </p:sp>
      <p:grpSp>
        <p:nvGrpSpPr>
          <p:cNvPr id="6" name="Google Shape;1432;p35"/>
          <p:cNvGrpSpPr/>
          <p:nvPr/>
        </p:nvGrpSpPr>
        <p:grpSpPr>
          <a:xfrm>
            <a:off x="1008353" y="1225913"/>
            <a:ext cx="3936683" cy="134070"/>
            <a:chOff x="1096850" y="3242811"/>
            <a:chExt cx="3936683" cy="134070"/>
          </a:xfrm>
        </p:grpSpPr>
        <p:cxnSp>
          <p:nvCxnSpPr>
            <p:cNvPr id="7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9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03" y="2205093"/>
            <a:ext cx="6057900" cy="24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20000" y="1955561"/>
            <a:ext cx="6298562" cy="136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Model Building and Evaluation</a:t>
            </a:r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80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3"/>
          <p:cNvSpPr txBox="1">
            <a:spLocks noGrp="1"/>
          </p:cNvSpPr>
          <p:nvPr>
            <p:ph type="title"/>
          </p:nvPr>
        </p:nvSpPr>
        <p:spPr>
          <a:xfrm>
            <a:off x="915072" y="742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Model Building &amp; Results</a:t>
            </a:r>
            <a:endParaRPr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43247"/>
              </p:ext>
            </p:extLst>
          </p:nvPr>
        </p:nvGraphicFramePr>
        <p:xfrm>
          <a:off x="1035423" y="1801905"/>
          <a:ext cx="6035937" cy="1515969"/>
        </p:xfrm>
        <a:graphic>
          <a:graphicData uri="http://schemas.openxmlformats.org/drawingml/2006/table">
            <a:tbl>
              <a:tblPr/>
              <a:tblGrid>
                <a:gridCol w="2011979"/>
                <a:gridCol w="2011979"/>
                <a:gridCol w="2011979"/>
              </a:tblGrid>
              <a:tr h="50532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Notes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532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Logistic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97%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Interpretable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532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Random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 dirty="0" smtClean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Overfitting</a:t>
                      </a:r>
                      <a:endParaRPr lang="en-US" sz="1800" b="1" i="0" u="none" strike="noStrike" cap="none" dirty="0">
                        <a:solidFill>
                          <a:schemeClr val="tx1"/>
                        </a:solidFill>
                        <a:latin typeface="IBM Plex Mono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0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3"/>
          <p:cNvSpPr txBox="1">
            <a:spLocks noGrp="1"/>
          </p:cNvSpPr>
          <p:nvPr>
            <p:ph type="title"/>
          </p:nvPr>
        </p:nvSpPr>
        <p:spPr>
          <a:xfrm>
            <a:off x="915072" y="742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Model Building &amp; Results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" y="1422550"/>
            <a:ext cx="4498848" cy="2370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072" y="2443186"/>
            <a:ext cx="4247686" cy="2700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5"/>
          <p:cNvSpPr txBox="1">
            <a:spLocks noGrp="1"/>
          </p:cNvSpPr>
          <p:nvPr>
            <p:ph type="subTitle" idx="13"/>
          </p:nvPr>
        </p:nvSpPr>
        <p:spPr>
          <a:xfrm>
            <a:off x="3534164" y="2843355"/>
            <a:ext cx="271178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Mother Education</a:t>
            </a:r>
            <a:endParaRPr dirty="0"/>
          </a:p>
        </p:txBody>
      </p:sp>
      <p:sp>
        <p:nvSpPr>
          <p:cNvPr id="1762" name="Google Shape;176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Top Features</a:t>
            </a:r>
            <a:endParaRPr dirty="0"/>
          </a:p>
        </p:txBody>
      </p:sp>
      <p:sp>
        <p:nvSpPr>
          <p:cNvPr id="1763" name="Google Shape;1763;p45"/>
          <p:cNvSpPr txBox="1">
            <a:spLocks noGrp="1"/>
          </p:cNvSpPr>
          <p:nvPr>
            <p:ph type="subTitle" idx="7"/>
          </p:nvPr>
        </p:nvSpPr>
        <p:spPr>
          <a:xfrm>
            <a:off x="876462" y="2864787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Age</a:t>
            </a:r>
            <a:endParaRPr dirty="0"/>
          </a:p>
        </p:txBody>
      </p:sp>
      <p:sp>
        <p:nvSpPr>
          <p:cNvPr id="1764" name="Google Shape;1764;p45"/>
          <p:cNvSpPr txBox="1">
            <a:spLocks noGrp="1"/>
          </p:cNvSpPr>
          <p:nvPr>
            <p:ph type="subTitle" idx="8"/>
          </p:nvPr>
        </p:nvSpPr>
        <p:spPr>
          <a:xfrm>
            <a:off x="3545274" y="1701674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Grade 1</a:t>
            </a:r>
            <a:endParaRPr dirty="0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9"/>
          </p:nvPr>
        </p:nvSpPr>
        <p:spPr>
          <a:xfrm>
            <a:off x="895410" y="1687386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Final Grade</a:t>
            </a:r>
            <a:endParaRPr dirty="0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14"/>
          </p:nvPr>
        </p:nvSpPr>
        <p:spPr>
          <a:xfrm>
            <a:off x="6167363" y="1308892"/>
            <a:ext cx="2204100" cy="7998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Grade 2</a:t>
            </a:r>
            <a:endParaRPr dirty="0"/>
          </a:p>
        </p:txBody>
      </p:sp>
      <p:sp>
        <p:nvSpPr>
          <p:cNvPr id="101" name="Google Shape;1472;p37"/>
          <p:cNvSpPr txBox="1">
            <a:spLocks/>
          </p:cNvSpPr>
          <p:nvPr/>
        </p:nvSpPr>
        <p:spPr>
          <a:xfrm>
            <a:off x="433360" y="1593050"/>
            <a:ext cx="681152" cy="552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2"/>
              </a:buClr>
              <a:buSzPts val="6000"/>
              <a:buFont typeface="IBM Plex Mono"/>
              <a:buNone/>
              <a:defRPr sz="62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" sz="2800" dirty="0" smtClean="0"/>
              <a:t>1-</a:t>
            </a:r>
            <a:endParaRPr lang="en" sz="2800" dirty="0"/>
          </a:p>
        </p:txBody>
      </p:sp>
      <p:sp>
        <p:nvSpPr>
          <p:cNvPr id="102" name="Google Shape;1472;p37"/>
          <p:cNvSpPr txBox="1">
            <a:spLocks/>
          </p:cNvSpPr>
          <p:nvPr/>
        </p:nvSpPr>
        <p:spPr>
          <a:xfrm>
            <a:off x="3039935" y="1549449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2"/>
              </a:buClr>
              <a:buSzPts val="6000"/>
              <a:buFont typeface="IBM Plex Mono"/>
              <a:buNone/>
              <a:defRPr sz="62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" sz="2800" dirty="0" smtClean="0"/>
              <a:t>2-</a:t>
            </a:r>
            <a:endParaRPr lang="en" sz="2800" dirty="0"/>
          </a:p>
        </p:txBody>
      </p:sp>
      <p:sp>
        <p:nvSpPr>
          <p:cNvPr id="103" name="Google Shape;1472;p37"/>
          <p:cNvSpPr txBox="1">
            <a:spLocks/>
          </p:cNvSpPr>
          <p:nvPr/>
        </p:nvSpPr>
        <p:spPr>
          <a:xfrm>
            <a:off x="5672113" y="1549449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2"/>
              </a:buClr>
              <a:buSzPts val="6000"/>
              <a:buFont typeface="IBM Plex Mono"/>
              <a:buNone/>
              <a:defRPr sz="62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" sz="2800" dirty="0" smtClean="0"/>
              <a:t>3-</a:t>
            </a:r>
            <a:endParaRPr lang="en" sz="2800" dirty="0"/>
          </a:p>
        </p:txBody>
      </p:sp>
      <p:sp>
        <p:nvSpPr>
          <p:cNvPr id="104" name="Google Shape;1472;p37"/>
          <p:cNvSpPr txBox="1">
            <a:spLocks/>
          </p:cNvSpPr>
          <p:nvPr/>
        </p:nvSpPr>
        <p:spPr>
          <a:xfrm>
            <a:off x="368300" y="2759888"/>
            <a:ext cx="816819" cy="53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2"/>
              </a:buClr>
              <a:buSzPts val="6000"/>
              <a:buFont typeface="IBM Plex Mono"/>
              <a:buNone/>
              <a:defRPr sz="62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" sz="2800" dirty="0" smtClean="0"/>
              <a:t>4-</a:t>
            </a:r>
            <a:endParaRPr lang="en" sz="2800" dirty="0"/>
          </a:p>
        </p:txBody>
      </p:sp>
      <p:sp>
        <p:nvSpPr>
          <p:cNvPr id="105" name="Google Shape;1472;p37"/>
          <p:cNvSpPr txBox="1">
            <a:spLocks/>
          </p:cNvSpPr>
          <p:nvPr/>
        </p:nvSpPr>
        <p:spPr>
          <a:xfrm>
            <a:off x="3027235" y="2680729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2"/>
              </a:buClr>
              <a:buSzPts val="6000"/>
              <a:buFont typeface="IBM Plex Mono"/>
              <a:buNone/>
              <a:defRPr sz="62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algn="ctr">
              <a:buClr>
                <a:schemeClr val="dk2"/>
              </a:buClr>
              <a:buSzPts val="6000"/>
              <a:buFont typeface="IBM Plex Mono"/>
              <a:buNone/>
              <a:defRPr sz="6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" sz="2800" dirty="0" smtClean="0"/>
              <a:t>5-</a:t>
            </a:r>
            <a:endParaRPr lang="e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666991" y="705813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563217" y="1721273"/>
            <a:ext cx="6383591" cy="13212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Key Findings &amp; SQL Insights</a:t>
            </a:r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566127" y="-1313690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2" y="2508962"/>
            <a:ext cx="3066328" cy="20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/>
          <p:cNvSpPr txBox="1">
            <a:spLocks noGrp="1"/>
          </p:cNvSpPr>
          <p:nvPr>
            <p:ph type="title"/>
          </p:nvPr>
        </p:nvSpPr>
        <p:spPr>
          <a:xfrm>
            <a:off x="365756" y="1098932"/>
            <a:ext cx="3145200" cy="9202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SQL Insights</a:t>
            </a:r>
            <a:endParaRPr dirty="0"/>
          </a:p>
        </p:txBody>
      </p:sp>
      <p:sp>
        <p:nvSpPr>
          <p:cNvPr id="1842" name="Google Shape;1842;p46"/>
          <p:cNvSpPr txBox="1">
            <a:spLocks noGrp="1"/>
          </p:cNvSpPr>
          <p:nvPr>
            <p:ph type="subTitle" idx="1"/>
          </p:nvPr>
        </p:nvSpPr>
        <p:spPr>
          <a:xfrm>
            <a:off x="365756" y="2323250"/>
            <a:ext cx="3644736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600" dirty="0"/>
              <a:t>Based on SQL Analysis: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Dropout Rate: 15.41%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Males: 18.8% | </a:t>
            </a:r>
            <a:r>
              <a:rPr lang="en-US" sz="1600" dirty="0" smtClean="0"/>
              <a:t> </a:t>
            </a:r>
            <a:r>
              <a:rPr lang="en-US" sz="1600" dirty="0"/>
              <a:t>Females: 13.05%</a:t>
            </a:r>
          </a:p>
          <a:p>
            <a:r>
              <a:rPr lang="en-US" sz="1600" dirty="0" smtClean="0"/>
              <a:t>&lt;</a:t>
            </a:r>
            <a:r>
              <a:rPr lang="en-US" sz="1600" dirty="0"/>
              <a:t>10 GPA = 100% dropout</a:t>
            </a:r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93" y="1400011"/>
            <a:ext cx="5779008" cy="2755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499872" y="2278801"/>
            <a:ext cx="6551690" cy="12235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Power BI Dashboards</a:t>
            </a:r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249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subTitle" idx="1"/>
          </p:nvPr>
        </p:nvSpPr>
        <p:spPr>
          <a:xfrm>
            <a:off x="952500" y="3370771"/>
            <a:ext cx="6245693" cy="664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Every year, thousands of students silently drop out. What if we could predict who’s </a:t>
            </a:r>
            <a:r>
              <a:rPr lang="en-US" dirty="0" smtClean="0"/>
              <a:t>next </a:t>
            </a:r>
            <a:r>
              <a:rPr lang="en-US" dirty="0"/>
              <a:t>and stop it?</a:t>
            </a:r>
            <a:endParaRPr dirty="0"/>
          </a:p>
        </p:txBody>
      </p:sp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1029785" y="542487"/>
            <a:ext cx="7054652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Saving Students Before They Drop </a:t>
            </a:r>
            <a:r>
              <a:rPr lang="en-US" dirty="0" smtClean="0"/>
              <a:t>Out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29785" y="2868987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04" y="290012"/>
            <a:ext cx="1819920" cy="18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7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94"/>
            <a:ext cx="9144000" cy="50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49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" y="0"/>
            <a:ext cx="90801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8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7"/>
            <a:ext cx="9144000" cy="511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33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63"/>
            <a:ext cx="9144000" cy="508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93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48"/>
          <p:cNvSpPr txBox="1">
            <a:spLocks noGrp="1"/>
          </p:cNvSpPr>
          <p:nvPr>
            <p:ph type="title"/>
          </p:nvPr>
        </p:nvSpPr>
        <p:spPr>
          <a:xfrm>
            <a:off x="366144" y="66476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SMART</a:t>
            </a:r>
            <a:r>
              <a:rPr lang="en-US" dirty="0" smtClean="0"/>
              <a:t> Goals</a:t>
            </a:r>
            <a:endParaRPr dirty="0"/>
          </a:p>
        </p:txBody>
      </p:sp>
      <p:grpSp>
        <p:nvGrpSpPr>
          <p:cNvPr id="1922" name="Google Shape;1922;p48"/>
          <p:cNvGrpSpPr/>
          <p:nvPr/>
        </p:nvGrpSpPr>
        <p:grpSpPr>
          <a:xfrm>
            <a:off x="7143188" y="-2762276"/>
            <a:ext cx="4028179" cy="6346320"/>
            <a:chOff x="6914588" y="-2762276"/>
            <a:chExt cx="4028179" cy="6346320"/>
          </a:xfrm>
        </p:grpSpPr>
        <p:sp>
          <p:nvSpPr>
            <p:cNvPr id="1923" name="Google Shape;1923;p48"/>
            <p:cNvSpPr/>
            <p:nvPr/>
          </p:nvSpPr>
          <p:spPr>
            <a:xfrm>
              <a:off x="6914588" y="-276227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7191305" y="-124437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7867013" y="75068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7789451" y="-2619788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7" name="Google Shape;1927;p48"/>
          <p:cNvGrpSpPr/>
          <p:nvPr/>
        </p:nvGrpSpPr>
        <p:grpSpPr>
          <a:xfrm rot="-5400000">
            <a:off x="8884618" y="480749"/>
            <a:ext cx="88142" cy="1137387"/>
            <a:chOff x="3054755" y="4367024"/>
            <a:chExt cx="88142" cy="1137387"/>
          </a:xfrm>
        </p:grpSpPr>
        <p:sp>
          <p:nvSpPr>
            <p:cNvPr id="1928" name="Google Shape;1928;p48"/>
            <p:cNvSpPr/>
            <p:nvPr/>
          </p:nvSpPr>
          <p:spPr>
            <a:xfrm>
              <a:off x="3054755" y="4367024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3130388" y="4367024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0" name="Google Shape;1930;p48"/>
          <p:cNvGrpSpPr/>
          <p:nvPr/>
        </p:nvGrpSpPr>
        <p:grpSpPr>
          <a:xfrm>
            <a:off x="-1677164" y="1978794"/>
            <a:ext cx="2992224" cy="3549051"/>
            <a:chOff x="-1325700" y="1246899"/>
            <a:chExt cx="2992224" cy="3549051"/>
          </a:xfrm>
        </p:grpSpPr>
        <p:pic>
          <p:nvPicPr>
            <p:cNvPr id="1931" name="Google Shape;1931;p4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rot="-5400000">
              <a:off x="-1604113" y="1525312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2" name="Google Shape;1932;p48"/>
            <p:cNvGrpSpPr/>
            <p:nvPr/>
          </p:nvGrpSpPr>
          <p:grpSpPr>
            <a:xfrm>
              <a:off x="-369917" y="2704683"/>
              <a:ext cx="906953" cy="1517787"/>
              <a:chOff x="79748" y="2808602"/>
              <a:chExt cx="906953" cy="1517787"/>
            </a:xfrm>
          </p:grpSpPr>
          <p:sp>
            <p:nvSpPr>
              <p:cNvPr id="1933" name="Google Shape;1933;p48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8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8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8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7" name="Google Shape;1937;p48"/>
          <p:cNvGrpSpPr/>
          <p:nvPr/>
        </p:nvGrpSpPr>
        <p:grpSpPr>
          <a:xfrm rot="10800000">
            <a:off x="-181052" y="1778576"/>
            <a:ext cx="1421047" cy="2833357"/>
            <a:chOff x="334358" y="2186737"/>
            <a:chExt cx="1421047" cy="2833357"/>
          </a:xfrm>
        </p:grpSpPr>
        <p:sp>
          <p:nvSpPr>
            <p:cNvPr id="1938" name="Google Shape;1938;p48"/>
            <p:cNvSpPr/>
            <p:nvPr/>
          </p:nvSpPr>
          <p:spPr>
            <a:xfrm rot="10800000">
              <a:off x="334358" y="218673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9" name="Google Shape;1939;p48"/>
            <p:cNvGrpSpPr/>
            <p:nvPr/>
          </p:nvGrpSpPr>
          <p:grpSpPr>
            <a:xfrm rot="5400000">
              <a:off x="1046250" y="3181856"/>
              <a:ext cx="161977" cy="161940"/>
              <a:chOff x="1101075" y="2142375"/>
              <a:chExt cx="439200" cy="439100"/>
            </a:xfrm>
          </p:grpSpPr>
          <p:sp>
            <p:nvSpPr>
              <p:cNvPr id="1940" name="Google Shape;1940;p4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2" name="Google Shape;1942;p48"/>
            <p:cNvGrpSpPr/>
            <p:nvPr/>
          </p:nvGrpSpPr>
          <p:grpSpPr>
            <a:xfrm rot="-5400000">
              <a:off x="628029" y="4564272"/>
              <a:ext cx="161977" cy="161940"/>
              <a:chOff x="1101075" y="2142375"/>
              <a:chExt cx="439200" cy="439100"/>
            </a:xfrm>
          </p:grpSpPr>
          <p:sp>
            <p:nvSpPr>
              <p:cNvPr id="1943" name="Google Shape;1943;p4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14030"/>
              </p:ext>
            </p:extLst>
          </p:nvPr>
        </p:nvGraphicFramePr>
        <p:xfrm>
          <a:off x="416822" y="2190918"/>
          <a:ext cx="8108980" cy="2049778"/>
        </p:xfrm>
        <a:graphic>
          <a:graphicData uri="http://schemas.openxmlformats.org/drawingml/2006/table">
            <a:tbl>
              <a:tblPr/>
              <a:tblGrid>
                <a:gridCol w="1621796"/>
                <a:gridCol w="1621796"/>
                <a:gridCol w="1621796"/>
                <a:gridCol w="1621796"/>
                <a:gridCol w="1621796"/>
              </a:tblGrid>
              <a:tr h="585651"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Specific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Measurable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Achievable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Relevant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Time-Bound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64127"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Target at-risk students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5% drop in 6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Supports</a:t>
                      </a:r>
                      <a:r>
                        <a:rPr lang="en-US" dirty="0"/>
                        <a:t> </a:t>
                      </a: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school</a:t>
                      </a:r>
                      <a:r>
                        <a:rPr lang="en-US" dirty="0"/>
                        <a:t> </a:t>
                      </a: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goals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6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170" y="168162"/>
            <a:ext cx="3710608" cy="18908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/>
          <p:cNvSpPr txBox="1">
            <a:spLocks noGrp="1"/>
          </p:cNvSpPr>
          <p:nvPr>
            <p:ph type="title"/>
          </p:nvPr>
        </p:nvSpPr>
        <p:spPr>
          <a:xfrm>
            <a:off x="812225" y="2540073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Final Recommendations</a:t>
            </a:r>
            <a:endParaRPr dirty="0"/>
          </a:p>
        </p:txBody>
      </p:sp>
      <p:grpSp>
        <p:nvGrpSpPr>
          <p:cNvPr id="1950" name="Google Shape;1950;p49"/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1" name="Google Shape;1951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2" name="Google Shape;1952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3" name="Google Shape;1953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6" name="Google Shape;1956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7" name="Google Shape;195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9" name="Google Shape;1959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0" name="Google Shape;196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2" name="Google Shape;1962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3" name="Google Shape;1963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5" name="Google Shape;1965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6" name="Google Shape;1966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8" name="Google Shape;1968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9" name="Google Shape;1969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1" name="Google Shape;1971;p49"/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2" name="Google Shape;1972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3" name="Google Shape;1973;p49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4" name="Google Shape;1974;p49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5" name="Google Shape;1975;p49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49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7" name="Google Shape;1977;p49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8" name="Google Shape;1978;p49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49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1" name="Google Shape;1981;p49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2" name="Google Shape;198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3" name="Google Shape;198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4" name="Google Shape;198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5" name="Google Shape;198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6" name="Google Shape;198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0" name="Google Shape;199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1" name="Google Shape;1991;p49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2" name="Google Shape;199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3" name="Google Shape;199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4" name="Google Shape;199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5" name="Google Shape;199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6" name="Google Shape;199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0" name="Google Shape;200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1" name="Google Shape;2001;p49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2" name="Google Shape;200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3" name="Google Shape;200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4" name="Google Shape;200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5" name="Google Shape;200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6" name="Google Shape;200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0" name="Google Shape;201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4" name="Google Shape;2014;p49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5" name="Google Shape;2015;p4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612352" y="1757709"/>
            <a:ext cx="5944442" cy="134100"/>
            <a:chOff x="774450" y="3019701"/>
            <a:chExt cx="5944442" cy="134100"/>
          </a:xfrm>
        </p:grpSpPr>
        <p:sp>
          <p:nvSpPr>
            <p:cNvPr id="2018" name="Google Shape;2018;p49"/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19" name="Google Shape;2019;p49"/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0" name="Google Shape;2020;p49"/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40" y="558859"/>
            <a:ext cx="2529455" cy="17205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 of Model</a:t>
            </a:r>
            <a:endParaRPr dirty="0"/>
          </a:p>
        </p:txBody>
      </p:sp>
      <p:sp>
        <p:nvSpPr>
          <p:cNvPr id="2074" name="Google Shape;2074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IBM Plex Mono"/>
                <a:ea typeface="IBM Plex Mono"/>
                <a:cs typeface="IBM Plex Mono"/>
                <a:sym typeface="IBM Plex Mono"/>
              </a:rPr>
              <a:t>Objective:</a:t>
            </a:r>
            <a:endParaRPr sz="2000" b="1" dirty="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>
              <a:buNone/>
            </a:pPr>
            <a:r>
              <a:rPr lang="en-US" dirty="0">
                <a:latin typeface="IBM Plex Mono" panose="020B0604020202020204" charset="0"/>
              </a:rPr>
              <a:t>D</a:t>
            </a:r>
            <a:r>
              <a:rPr lang="en-US" sz="1600" dirty="0">
                <a:latin typeface="IBM Plex Mono" panose="020B0604020202020204" charset="0"/>
              </a:rPr>
              <a:t>etect high-risk students through predictive analytics to reduce dropout rates </a:t>
            </a:r>
            <a:r>
              <a:rPr lang="en-US" sz="1600" dirty="0" smtClean="0">
                <a:latin typeface="IBM Plex Mono" panose="020B0604020202020204" charset="0"/>
              </a:rPr>
              <a:t>proactively</a:t>
            </a:r>
          </a:p>
          <a:p>
            <a:pPr marL="0" lvl="0" indent="0">
              <a:buNone/>
            </a:pPr>
            <a:endParaRPr lang="en-US" dirty="0" smtClean="0">
              <a:latin typeface="IBM Plex Mono" panose="020B0604020202020204" charset="0"/>
            </a:endParaRPr>
          </a:p>
          <a:p>
            <a:pPr marL="0" lvl="0" indent="0">
              <a:buNone/>
            </a:pPr>
            <a:r>
              <a:rPr lang="en-US" sz="2000" b="1" dirty="0" smtClean="0">
                <a:latin typeface="IBM Plex Mono" panose="020B0604020202020204" charset="0"/>
              </a:rPr>
              <a:t> . Use </a:t>
            </a:r>
            <a:r>
              <a:rPr lang="en-US" sz="2000" b="1" dirty="0">
                <a:latin typeface="IBM Plex Mono" panose="020B0604020202020204" charset="0"/>
              </a:rPr>
              <a:t>model alerts to flag students</a:t>
            </a:r>
            <a:br>
              <a:rPr lang="en-US" sz="2000" b="1" dirty="0">
                <a:latin typeface="IBM Plex Mono" panose="020B0604020202020204" charset="0"/>
              </a:rPr>
            </a:br>
            <a:r>
              <a:rPr lang="en-US" sz="2000" b="1" dirty="0" smtClean="0">
                <a:latin typeface="IBM Plex Mono" panose="020B0604020202020204" charset="0"/>
              </a:rPr>
              <a:t> . Engage </a:t>
            </a:r>
            <a:r>
              <a:rPr lang="en-US" sz="2000" b="1" dirty="0">
                <a:latin typeface="IBM Plex Mono" panose="020B0604020202020204" charset="0"/>
              </a:rPr>
              <a:t>low-performing </a:t>
            </a:r>
            <a:r>
              <a:rPr lang="en-US" sz="2000" b="1" dirty="0" smtClean="0">
                <a:latin typeface="IBM Plex Mono" panose="020B0604020202020204" charset="0"/>
              </a:rPr>
              <a:t>students </a:t>
            </a:r>
            <a:r>
              <a:rPr lang="en-US" sz="2000" b="1" dirty="0">
                <a:latin typeface="IBM Plex Mono" panose="020B0604020202020204" charset="0"/>
              </a:rPr>
              <a:t>early</a:t>
            </a:r>
            <a:br>
              <a:rPr lang="en-US" sz="2000" b="1" dirty="0">
                <a:latin typeface="IBM Plex Mono" panose="020B0604020202020204" charset="0"/>
              </a:rPr>
            </a:br>
            <a:r>
              <a:rPr lang="en-US" sz="2000" b="1" dirty="0" smtClean="0">
                <a:latin typeface="IBM Plex Mono" panose="020B0604020202020204" charset="0"/>
              </a:rPr>
              <a:t> . Involve </a:t>
            </a:r>
            <a:r>
              <a:rPr lang="en-US" sz="2000" b="1" dirty="0">
                <a:latin typeface="IBM Plex Mono" panose="020B0604020202020204" charset="0"/>
              </a:rPr>
              <a:t>parents with low education</a:t>
            </a:r>
            <a:br>
              <a:rPr lang="en-US" sz="2000" b="1" dirty="0">
                <a:latin typeface="IBM Plex Mono" panose="020B0604020202020204" charset="0"/>
              </a:rPr>
            </a:br>
            <a:r>
              <a:rPr lang="en-US" sz="2000" b="1" dirty="0" smtClean="0">
                <a:latin typeface="IBM Plex Mono" panose="020B0604020202020204" charset="0"/>
              </a:rPr>
              <a:t> . Encourage </a:t>
            </a:r>
            <a:r>
              <a:rPr lang="en-US" sz="2000" b="1" dirty="0">
                <a:latin typeface="IBM Plex Mono" panose="020B0604020202020204" charset="0"/>
              </a:rPr>
              <a:t>extracurricular activities</a:t>
            </a:r>
            <a:br>
              <a:rPr lang="en-US" sz="2000" b="1" dirty="0">
                <a:latin typeface="IBM Plex Mono" panose="020B0604020202020204" charset="0"/>
              </a:rPr>
            </a:br>
            <a:r>
              <a:rPr lang="en-US" sz="2000" b="1" dirty="0" smtClean="0">
                <a:latin typeface="IBM Plex Mono" panose="020B0604020202020204" charset="0"/>
              </a:rPr>
              <a:t> . Track </a:t>
            </a:r>
            <a:r>
              <a:rPr lang="en-US" sz="2000" b="1" dirty="0">
                <a:latin typeface="IBM Plex Mono" panose="020B0604020202020204" charset="0"/>
              </a:rPr>
              <a:t>and enforce attendance</a:t>
            </a:r>
            <a:endParaRPr sz="2000" b="1" dirty="0">
              <a:latin typeface="IBM Plex Mono" panose="020B0604020202020204" charset="0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11;p64"/>
          <p:cNvSpPr txBox="1">
            <a:spLocks noGrp="1"/>
          </p:cNvSpPr>
          <p:nvPr>
            <p:ph type="subTitle" idx="1"/>
          </p:nvPr>
        </p:nvSpPr>
        <p:spPr>
          <a:xfrm>
            <a:off x="1326581" y="1963311"/>
            <a:ext cx="4501642" cy="588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Do you have any questions?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412;p64"/>
          <p:cNvSpPr txBox="1">
            <a:spLocks noGrp="1"/>
          </p:cNvSpPr>
          <p:nvPr>
            <p:ph type="title"/>
          </p:nvPr>
        </p:nvSpPr>
        <p:spPr>
          <a:xfrm>
            <a:off x="348737" y="512398"/>
            <a:ext cx="6206614" cy="2436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grpSp>
        <p:nvGrpSpPr>
          <p:cNvPr id="8" name="Google Shape;2431;p64"/>
          <p:cNvGrpSpPr/>
          <p:nvPr/>
        </p:nvGrpSpPr>
        <p:grpSpPr>
          <a:xfrm rot="10800000" flipH="1">
            <a:off x="6773992" y="-1205456"/>
            <a:ext cx="4151819" cy="5527900"/>
            <a:chOff x="6309526" y="836950"/>
            <a:chExt cx="3920509" cy="5219925"/>
          </a:xfrm>
        </p:grpSpPr>
        <p:pic>
          <p:nvPicPr>
            <p:cNvPr id="9" name="Google Shape;2432;p6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433;p6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34;p6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35;p64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2436;p6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3" name="Google Shape;2437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38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39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40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41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42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43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444;p64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31" name="Google Shape;2445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46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2447;p64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9" name="Google Shape;2448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49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450;p64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7" name="Google Shape;2451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52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453;p64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2454;p6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24" name="Google Shape;2455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56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57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2458;p6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21" name="Google Shape;2459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60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61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2462;p64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TextBox 14"/>
          <p:cNvSpPr txBox="1"/>
          <p:nvPr/>
        </p:nvSpPr>
        <p:spPr>
          <a:xfrm>
            <a:off x="1970115" y="3169596"/>
            <a:ext cx="5603873" cy="34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646"/>
              </a:lnSpc>
            </a:pPr>
            <a:r>
              <a:rPr lang="en-US" sz="2646" dirty="0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Presented by:  Alaa Wafiek</a:t>
            </a:r>
          </a:p>
        </p:txBody>
      </p:sp>
      <p:sp>
        <p:nvSpPr>
          <p:cNvPr id="41" name="TextBox 15"/>
          <p:cNvSpPr txBox="1"/>
          <p:nvPr/>
        </p:nvSpPr>
        <p:spPr>
          <a:xfrm>
            <a:off x="870767" y="3528463"/>
            <a:ext cx="5584547" cy="35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722"/>
              </a:lnSpc>
            </a:pPr>
            <a:r>
              <a:rPr lang="en-US" sz="2722" dirty="0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Instructor : </a:t>
            </a:r>
            <a:r>
              <a:rPr lang="en-US" sz="2722" dirty="0" err="1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Donia</a:t>
            </a:r>
            <a:r>
              <a:rPr lang="en-US" sz="2722" dirty="0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22" dirty="0" err="1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Ghars</a:t>
            </a:r>
            <a:r>
              <a:rPr lang="en-US" sz="2722" dirty="0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22" dirty="0" err="1">
                <a:solidFill>
                  <a:schemeClr val="bg2"/>
                </a:solidFill>
                <a:latin typeface="Garet"/>
                <a:ea typeface="Garet"/>
                <a:cs typeface="Garet"/>
                <a:sym typeface="Garet"/>
              </a:rPr>
              <a:t>Aldin</a:t>
            </a:r>
            <a:endParaRPr lang="en-US" sz="2722" dirty="0">
              <a:solidFill>
                <a:schemeClr val="bg2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167739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503665" y="-610765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should we care?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893650" y="1849738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651619"/>
              </p:ext>
            </p:extLst>
          </p:nvPr>
        </p:nvGraphicFramePr>
        <p:xfrm>
          <a:off x="712788" y="2251075"/>
          <a:ext cx="7681912" cy="1463040"/>
        </p:xfrm>
        <a:graphic>
          <a:graphicData uri="http://schemas.openxmlformats.org/drawingml/2006/table">
            <a:tbl>
              <a:tblPr/>
              <a:tblGrid>
                <a:gridCol w="3840956"/>
                <a:gridCol w="384095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Before (Manual)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After (With ML)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Teachers guess risk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System flags risk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One-size-fits-all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Personalized attention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Reactive approach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IBM Plex Mono" panose="020B0604020202020204" charset="0"/>
                          <a:ea typeface="+mn-ea"/>
                          <a:cs typeface="+mn-cs"/>
                          <a:sym typeface="Arial"/>
                        </a:rPr>
                        <a:t>Preventive intervention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7" name="Google Shape;1467;p37"/>
          <p:cNvSpPr txBox="1">
            <a:spLocks noGrp="1"/>
          </p:cNvSpPr>
          <p:nvPr>
            <p:ph type="subTitle" idx="9"/>
          </p:nvPr>
        </p:nvSpPr>
        <p:spPr>
          <a:xfrm>
            <a:off x="720000" y="16138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Overview</a:t>
            </a:r>
            <a:endParaRPr dirty="0"/>
          </a:p>
        </p:txBody>
      </p:sp>
      <p:sp>
        <p:nvSpPr>
          <p:cNvPr id="1472" name="Google Shape;1472;p37"/>
          <p:cNvSpPr txBox="1">
            <a:spLocks noGrp="1"/>
          </p:cNvSpPr>
          <p:nvPr>
            <p:ph type="title" idx="5"/>
          </p:nvPr>
        </p:nvSpPr>
        <p:spPr>
          <a:xfrm>
            <a:off x="720003" y="1125319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6"/>
          </p:nvPr>
        </p:nvSpPr>
        <p:spPr>
          <a:xfrm>
            <a:off x="4389792" y="3456269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7"/>
          </p:nvPr>
        </p:nvSpPr>
        <p:spPr>
          <a:xfrm>
            <a:off x="4366698" y="1088743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8"/>
          </p:nvPr>
        </p:nvSpPr>
        <p:spPr>
          <a:xfrm>
            <a:off x="4366698" y="22728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76" name="Google Shape;1476;p37"/>
          <p:cNvSpPr txBox="1">
            <a:spLocks noGrp="1"/>
          </p:cNvSpPr>
          <p:nvPr>
            <p:ph type="subTitle" idx="13"/>
          </p:nvPr>
        </p:nvSpPr>
        <p:spPr>
          <a:xfrm>
            <a:off x="4378890" y="1918675"/>
            <a:ext cx="433839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 smtClean="0"/>
              <a:t>EDA, Data cleaning and </a:t>
            </a:r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4"/>
          </p:nvPr>
        </p:nvSpPr>
        <p:spPr>
          <a:xfrm>
            <a:off x="720000" y="3053969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Building and Evaluation</a:t>
            </a:r>
            <a:endParaRPr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5"/>
          </p:nvPr>
        </p:nvSpPr>
        <p:spPr>
          <a:xfrm>
            <a:off x="4366698" y="3078353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Key Findings &amp; SQL Insights</a:t>
            </a:r>
            <a:endParaRPr dirty="0"/>
          </a:p>
        </p:txBody>
      </p:sp>
      <p:sp>
        <p:nvSpPr>
          <p:cNvPr id="19" name="Google Shape;1473;p37"/>
          <p:cNvSpPr txBox="1">
            <a:spLocks/>
          </p:cNvSpPr>
          <p:nvPr/>
        </p:nvSpPr>
        <p:spPr>
          <a:xfrm>
            <a:off x="720003" y="2158834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" dirty="0" smtClean="0"/>
              <a:t>03</a:t>
            </a:r>
            <a:endParaRPr lang="en" dirty="0"/>
          </a:p>
        </p:txBody>
      </p:sp>
      <p:sp>
        <p:nvSpPr>
          <p:cNvPr id="20" name="Google Shape;1473;p37"/>
          <p:cNvSpPr txBox="1">
            <a:spLocks/>
          </p:cNvSpPr>
          <p:nvPr/>
        </p:nvSpPr>
        <p:spPr>
          <a:xfrm>
            <a:off x="720003" y="3479720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sp>
        <p:nvSpPr>
          <p:cNvPr id="22" name="Google Shape;1477;p37"/>
          <p:cNvSpPr txBox="1">
            <a:spLocks noGrp="1"/>
          </p:cNvSpPr>
          <p:nvPr>
            <p:ph type="subTitle" idx="14"/>
          </p:nvPr>
        </p:nvSpPr>
        <p:spPr>
          <a:xfrm>
            <a:off x="720000" y="4025736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Power BI Dashboards</a:t>
            </a:r>
            <a:endParaRPr dirty="0"/>
          </a:p>
        </p:txBody>
      </p:sp>
      <p:sp>
        <p:nvSpPr>
          <p:cNvPr id="23" name="Google Shape;1477;p37"/>
          <p:cNvSpPr txBox="1">
            <a:spLocks noGrp="1"/>
          </p:cNvSpPr>
          <p:nvPr>
            <p:ph type="subTitle" idx="14"/>
          </p:nvPr>
        </p:nvSpPr>
        <p:spPr>
          <a:xfrm>
            <a:off x="4389792" y="437070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Recommendations &amp; Deployment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29856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Project Overview</a:t>
            </a:r>
            <a:endParaRPr dirty="0"/>
          </a:p>
        </p:txBody>
      </p:sp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484" name="Google Shape;1484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Predict student dropouts using </a:t>
            </a:r>
            <a:r>
              <a:rPr lang="en-US" dirty="0" smtClean="0"/>
              <a:t>ML</a:t>
            </a:r>
          </a:p>
          <a:p>
            <a:pPr marL="0" lvl="0" indent="0"/>
            <a:endParaRPr lang="en-US" dirty="0"/>
          </a:p>
          <a:p>
            <a:pPr marL="0" lvl="0" indent="0"/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2"/>
          </p:nvPr>
        </p:nvSpPr>
        <p:spPr>
          <a:xfrm>
            <a:off x="720000" y="1372147"/>
            <a:ext cx="4766400" cy="2186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/>
              <a:t>Pipeline Includes</a:t>
            </a:r>
            <a:r>
              <a:rPr lang="en-US" sz="1800" dirty="0"/>
              <a:t>:</a:t>
            </a:r>
          </a:p>
          <a:p>
            <a:r>
              <a:rPr lang="en-US" sz="1800" dirty="0"/>
              <a:t>Data collection &amp; cleaning</a:t>
            </a:r>
          </a:p>
          <a:p>
            <a:r>
              <a:rPr lang="en-US" sz="1800" dirty="0"/>
              <a:t>Feature engineering</a:t>
            </a:r>
          </a:p>
          <a:p>
            <a:r>
              <a:rPr lang="en-US" sz="1800" dirty="0"/>
              <a:t>Model training (Logistic &amp; RF)</a:t>
            </a:r>
          </a:p>
          <a:p>
            <a:r>
              <a:rPr lang="en-US" sz="1800" dirty="0"/>
              <a:t>SQL queries for insights</a:t>
            </a:r>
          </a:p>
          <a:p>
            <a:r>
              <a:rPr lang="en-US" sz="1800" dirty="0"/>
              <a:t>Dashboards for stakeholders</a:t>
            </a:r>
          </a:p>
        </p:txBody>
      </p:sp>
      <p:grpSp>
        <p:nvGrpSpPr>
          <p:cNvPr id="1533" name="Google Shape;1533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53000" y="2660529"/>
            <a:ext cx="629856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EDA, Data cleaning and </a:t>
            </a:r>
            <a:r>
              <a:rPr lang="en-US" dirty="0"/>
              <a:t>preprocessing</a:t>
            </a:r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1653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443922" y="1008373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—Understanding the Dataset</a:t>
            </a: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763906" y="1965659"/>
            <a:ext cx="6691200" cy="203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649 Students</a:t>
            </a:r>
            <a:r>
              <a:rPr lang="en-US" sz="2000" dirty="0"/>
              <a:t> | </a:t>
            </a:r>
            <a:r>
              <a:rPr lang="en-US" sz="2000" b="1" dirty="0"/>
              <a:t>Target: </a:t>
            </a:r>
            <a:r>
              <a:rPr lang="en-US" sz="2000" b="1" dirty="0" err="1"/>
              <a:t>Dropped_Out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u="sng" dirty="0"/>
              <a:t>Features</a:t>
            </a:r>
            <a:r>
              <a:rPr lang="en-US" sz="2000" dirty="0"/>
              <a:t>:</a:t>
            </a:r>
          </a:p>
          <a:p>
            <a:r>
              <a:rPr lang="en-US" sz="2000" dirty="0" smtClean="0"/>
              <a:t> </a:t>
            </a:r>
            <a:r>
              <a:rPr lang="en-US" sz="2000" b="1" dirty="0"/>
              <a:t>Demographics</a:t>
            </a:r>
            <a:r>
              <a:rPr lang="en-US" sz="2000" dirty="0"/>
              <a:t>: Gender, Parents’ Education</a:t>
            </a:r>
          </a:p>
          <a:p>
            <a:r>
              <a:rPr lang="en-US" sz="2000" dirty="0" smtClean="0"/>
              <a:t> </a:t>
            </a:r>
            <a:r>
              <a:rPr lang="en-US" sz="2000" b="1" dirty="0"/>
              <a:t>Academics</a:t>
            </a:r>
            <a:r>
              <a:rPr lang="en-US" sz="2000" dirty="0"/>
              <a:t>: GPA, Failures, Study Time</a:t>
            </a:r>
          </a:p>
          <a:p>
            <a:r>
              <a:rPr lang="en-US" sz="2000" dirty="0" smtClean="0"/>
              <a:t> </a:t>
            </a:r>
            <a:r>
              <a:rPr lang="en-US" sz="2000" b="1" dirty="0"/>
              <a:t>Behavior</a:t>
            </a:r>
            <a:r>
              <a:rPr lang="en-US" sz="2000" dirty="0"/>
              <a:t>: Absences, Internet, Extra Activities</a:t>
            </a:r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0"/>
          <p:cNvGrpSpPr/>
          <p:nvPr/>
        </p:nvGrpSpPr>
        <p:grpSpPr>
          <a:xfrm>
            <a:off x="719008" y="1650377"/>
            <a:ext cx="4558967" cy="134100"/>
            <a:chOff x="796100" y="3019701"/>
            <a:chExt cx="4558967" cy="134100"/>
          </a:xfrm>
        </p:grpSpPr>
        <p:sp>
          <p:nvSpPr>
            <p:cNvPr id="1627" name="Google Shape;1627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8" name="Google Shape;1628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9" name="Google Shape;1629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1"/>
          <p:cNvSpPr txBox="1">
            <a:spLocks noGrp="1"/>
          </p:cNvSpPr>
          <p:nvPr>
            <p:ph type="title"/>
          </p:nvPr>
        </p:nvSpPr>
        <p:spPr>
          <a:xfrm>
            <a:off x="669994" y="6307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Preprocessing</a:t>
            </a:r>
            <a:endParaRPr dirty="0"/>
          </a:p>
        </p:txBody>
      </p:sp>
      <p:sp>
        <p:nvSpPr>
          <p:cNvPr id="4" name="Subtitle 3"/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820013" y="1963661"/>
            <a:ext cx="5425384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+mn-lt"/>
              </a:rPr>
              <a:t>info(): Checks data types and non-null values.</a:t>
            </a:r>
          </a:p>
          <a:p>
            <a:r>
              <a:rPr lang="en-US" sz="1600" dirty="0" err="1">
                <a:latin typeface="+mn-lt"/>
              </a:rPr>
              <a:t>isnull</a:t>
            </a:r>
            <a:r>
              <a:rPr lang="en-US" sz="1600" dirty="0">
                <a:latin typeface="+mn-lt"/>
              </a:rPr>
              <a:t>().sum(): Helps find missing values.</a:t>
            </a:r>
          </a:p>
          <a:p>
            <a:r>
              <a:rPr lang="en-US" sz="1600" dirty="0">
                <a:latin typeface="+mn-lt"/>
              </a:rPr>
              <a:t>describe(): Summary of numerical data (mean, </a:t>
            </a:r>
            <a:r>
              <a:rPr lang="en-US" sz="1600" dirty="0" err="1">
                <a:latin typeface="+mn-lt"/>
              </a:rPr>
              <a:t>std</a:t>
            </a:r>
            <a:r>
              <a:rPr lang="en-US" sz="1600" dirty="0">
                <a:latin typeface="+mn-lt"/>
              </a:rPr>
              <a:t>, etc.).</a:t>
            </a:r>
          </a:p>
          <a:p>
            <a:r>
              <a:rPr lang="en-US" sz="1600" dirty="0" err="1">
                <a:latin typeface="+mn-lt"/>
              </a:rPr>
              <a:t>value_counts</a:t>
            </a:r>
            <a:r>
              <a:rPr lang="en-US" sz="1600" dirty="0">
                <a:latin typeface="+mn-lt"/>
              </a:rPr>
              <a:t>(): Check balance of dropout vs no-dropout.</a:t>
            </a:r>
          </a:p>
        </p:txBody>
      </p:sp>
      <p:sp>
        <p:nvSpPr>
          <p:cNvPr id="5" name="Google Shape;1634;p41"/>
          <p:cNvSpPr txBox="1">
            <a:spLocks/>
          </p:cNvSpPr>
          <p:nvPr/>
        </p:nvSpPr>
        <p:spPr>
          <a:xfrm>
            <a:off x="1100136" y="1448792"/>
            <a:ext cx="3350420" cy="47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sz="2400" u="sng" dirty="0" smtClean="0"/>
              <a:t>Data Exploration</a:t>
            </a:r>
            <a:endParaRPr lang="en-US" sz="2400" u="sng" dirty="0"/>
          </a:p>
        </p:txBody>
      </p:sp>
      <p:grpSp>
        <p:nvGrpSpPr>
          <p:cNvPr id="6" name="Google Shape;1432;p35"/>
          <p:cNvGrpSpPr/>
          <p:nvPr/>
        </p:nvGrpSpPr>
        <p:grpSpPr>
          <a:xfrm>
            <a:off x="1029785" y="1183058"/>
            <a:ext cx="3936683" cy="134070"/>
            <a:chOff x="1096850" y="3242811"/>
            <a:chExt cx="3936683" cy="134070"/>
          </a:xfrm>
        </p:grpSpPr>
        <p:cxnSp>
          <p:nvCxnSpPr>
            <p:cNvPr id="7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0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630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D1D1D"/>
    </a:dk1>
    <a:lt1>
      <a:srgbClr val="F5F8FF"/>
    </a:lt1>
    <a:dk2>
      <a:srgbClr val="0C0A9E"/>
    </a:dk2>
    <a:lt2>
      <a:srgbClr val="EB9109"/>
    </a:lt2>
    <a:accent1>
      <a:srgbClr val="8208D5"/>
    </a:accent1>
    <a:accent2>
      <a:srgbClr val="BFBEF7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1D1D1D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</TotalTime>
  <Words>377</Words>
  <Application>Microsoft Office PowerPoint</Application>
  <PresentationFormat>On-screen Show (16:9)</PresentationFormat>
  <Paragraphs>113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Poppins</vt:lpstr>
      <vt:lpstr>Source Code Pro</vt:lpstr>
      <vt:lpstr>IBM Plex Mono</vt:lpstr>
      <vt:lpstr>Arial</vt:lpstr>
      <vt:lpstr>PT Sans</vt:lpstr>
      <vt:lpstr>Garet</vt:lpstr>
      <vt:lpstr>Open Sans</vt:lpstr>
      <vt:lpstr>Introduction to Coding Workshop by Slidesgo</vt:lpstr>
      <vt:lpstr>Student Dropout Prediction</vt:lpstr>
      <vt:lpstr>Saving Students Before They Drop Out</vt:lpstr>
      <vt:lpstr>Why should we care?</vt:lpstr>
      <vt:lpstr>Table of contents</vt:lpstr>
      <vt:lpstr>Project Overview</vt:lpstr>
      <vt:lpstr>Introduction</vt:lpstr>
      <vt:lpstr>02</vt:lpstr>
      <vt:lpstr>—Understanding the Dataset</vt:lpstr>
      <vt:lpstr>Data Preprocessing</vt:lpstr>
      <vt:lpstr>Data Preprocessing</vt:lpstr>
      <vt:lpstr>Data Preprocessing</vt:lpstr>
      <vt:lpstr>PowerPoint Presentation</vt:lpstr>
      <vt:lpstr>03</vt:lpstr>
      <vt:lpstr>Model Building &amp; Results</vt:lpstr>
      <vt:lpstr>Model Building &amp; Results</vt:lpstr>
      <vt:lpstr>Top Features</vt:lpstr>
      <vt:lpstr>04</vt:lpstr>
      <vt:lpstr>SQL Insights</vt:lpstr>
      <vt:lpstr>05</vt:lpstr>
      <vt:lpstr>PowerPoint Presentation</vt:lpstr>
      <vt:lpstr>PowerPoint Presentation</vt:lpstr>
      <vt:lpstr>PowerPoint Presentation</vt:lpstr>
      <vt:lpstr>PowerPoint Presentation</vt:lpstr>
      <vt:lpstr>SMART Goals</vt:lpstr>
      <vt:lpstr>Final Recommendations</vt:lpstr>
      <vt:lpstr>Use of Model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Coding Workshop</dc:title>
  <dc:creator>Alaa Wafiek</dc:creator>
  <cp:lastModifiedBy>Microsoft account</cp:lastModifiedBy>
  <cp:revision>24</cp:revision>
  <dcterms:modified xsi:type="dcterms:W3CDTF">2025-07-25T10:52:51Z</dcterms:modified>
</cp:coreProperties>
</file>